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257" r:id="rId6"/>
    <p:sldId id="259" r:id="rId7"/>
    <p:sldId id="260" r:id="rId8"/>
    <p:sldId id="261" r:id="rId9"/>
    <p:sldId id="262" r:id="rId10"/>
    <p:sldId id="299" r:id="rId11"/>
    <p:sldId id="298" r:id="rId12"/>
    <p:sldId id="301" r:id="rId13"/>
    <p:sldId id="300" r:id="rId14"/>
    <p:sldId id="263" r:id="rId15"/>
    <p:sldId id="264" r:id="rId16"/>
    <p:sldId id="290" r:id="rId17"/>
    <p:sldId id="291" r:id="rId18"/>
    <p:sldId id="280" r:id="rId19"/>
    <p:sldId id="292" r:id="rId20"/>
    <p:sldId id="276" r:id="rId21"/>
    <p:sldId id="293" r:id="rId22"/>
    <p:sldId id="277" r:id="rId23"/>
    <p:sldId id="284" r:id="rId24"/>
    <p:sldId id="285" r:id="rId25"/>
    <p:sldId id="286" r:id="rId26"/>
    <p:sldId id="267" r:id="rId27"/>
    <p:sldId id="265" r:id="rId28"/>
    <p:sldId id="288" r:id="rId29"/>
    <p:sldId id="289" r:id="rId30"/>
    <p:sldId id="268" r:id="rId31"/>
    <p:sldId id="266" r:id="rId32"/>
    <p:sldId id="270" r:id="rId33"/>
    <p:sldId id="272" r:id="rId34"/>
    <p:sldId id="273" r:id="rId35"/>
    <p:sldId id="274" r:id="rId36"/>
    <p:sldId id="297" r:id="rId37"/>
    <p:sldId id="296" r:id="rId38"/>
    <p:sldId id="295" r:id="rId39"/>
    <p:sldId id="294" r:id="rId40"/>
    <p:sldId id="269" r:id="rId4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04E11-159D-4531-B8AB-154B3BBE8E70}" v="9" dt="2024-03-22T09:26:56.729"/>
    <p1510:client id="{27213818-C258-42FF-8682-4B5D613BB88E}" v="20" dt="2024-03-21T20:00:01.998"/>
    <p1510:client id="{998CE1A9-FC21-4411-9D65-D8D86DC34687}" v="21" dt="2024-03-21T15:49:07.675"/>
    <p1510:client id="{B13F8028-15C0-D6F3-6478-5D8B429DB702}" v="500" dt="2024-03-23T14:19:59.836"/>
    <p1510:client id="{E543081B-0672-477F-9CC6-EC87852D8E3D}" v="13" dt="2024-03-23T12:12:16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C83F-0DC6-D546-9CB7-E940CAE0CA5C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D1C8B-D2AB-A345-8A67-03496BBE5A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0858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1 – 3 Fedya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2612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703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1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– 3 Fedya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73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791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4-5 Boris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Timeseries is not used to analyze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396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6-7 Vlad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255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– 10 Wesley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819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0103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208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1C8B-D2AB-A345-8A67-03496BBE5A26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684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2357-0443-0DE1-AEB3-450A8B60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545A7-C8D8-80A0-4A1D-1F84D95BA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9B0D0-0596-A9BE-6BCD-2E5A6D7E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71F2-2546-7E76-6DEA-A18E18C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440C-8FD8-FF67-651B-00AA0BC0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72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1D3E-0E8E-13E3-4F5C-50100CAA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F3EDA-1B10-139A-65BE-1E674DB11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9ED83-05F3-1589-B4D4-A8B6A5A7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09137-5CFC-F5A8-CA82-B42BF448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5B406-C68E-5367-04AF-13A6464D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69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60DEE-0465-6763-28BE-A483D5B23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0112D-23A2-B88F-9DF0-CD28E2ACE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4D7A7-F74E-8A4B-496E-84D7F641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15B23-4E7D-4F58-5075-0DD14341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E32E5-DE3E-65D3-7AFF-C0A047BE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013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5A0-53DC-A1ED-0457-2AED50E9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8DD38-4908-762C-78B3-3204AD7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A8D0-AD73-B6A4-5D2F-4AB6AAAF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CD0E6-1A4D-9DEB-46EC-F7EE265D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BCF94-E938-CE37-B8D4-7ECE18DD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576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F25A-FF39-6356-BB1D-B86B616D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5A85-E5E2-14CE-D30F-11F9D8177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93A09-7205-3DF3-706A-24AECEF9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13153-2B9B-6262-5378-6CD52064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8695-BBEE-A61F-C5BC-60C4E6CF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95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D256-B8EC-947B-D885-7996D302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5C1F-8451-A05F-825F-05E45ADFD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489F-4780-D824-8788-95168B940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C680B-2EE9-B0E9-A163-9A08FD9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DC9F4-5F4B-837C-79C2-6BE8E7BB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17075-36B9-E447-533A-CDB01C2D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031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44A8-64B6-F20D-A664-6675570D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9FD8-60C2-73A3-D077-CE659691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859FE-12E6-D2F7-A699-073DE6542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99A92-8D62-B3A3-859C-F7E4D03DA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B1764-9B01-22DD-31F7-D332FADB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288B0-8135-9238-6751-B45CFFB4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B1DC9-ECAE-4619-BD34-93F366D2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550E8-C075-B53D-D2B8-1B2B2F5C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251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535B-2288-FA41-77EB-3FF81D4D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51172-D3F4-313C-0C4C-90CC4AD2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BDD8E-EE68-C8F3-4F4D-D5A0C3EB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526AD-8A6C-9D06-72E9-4F2CD6A1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73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3322C-C472-5EFC-D820-DD052361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0A2A1-130B-0DF4-71DE-793AF94D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063F-2B81-A143-3E75-F3BCD483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67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9122-4FE6-C262-E0E8-40387F7B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9709-DC24-85AC-A7C6-B923D2E8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2368A-E297-B4B4-43CF-43E1B665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E5D33-0370-B517-8386-6F577E5F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6B4E2-B14E-0857-1FF7-8B84E969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50CEF-6D19-3701-68D5-5A6EDAB8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425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C395-D8BF-5EB4-DEE6-3E19C1BE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ADDDE-F3A4-E20B-01E2-1BF76C04F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08F76-A08C-B05E-7A02-8974571CA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9617-70C6-84FE-568C-3C841075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7B4F0-8072-F693-A6A0-22E77C51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4FC5F-757F-DEA4-20A9-5950333D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14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367BE-4DFA-E262-B83A-FAE41032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D8D5A-3966-72B1-D6A3-06F94C8B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69C53-551A-395B-E39E-55031782A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BFC2E-BF60-814F-9113-433C42708B3E}" type="datetimeFigureOut">
              <a:rPr lang="en-NL" smtClean="0"/>
              <a:t>03/23/2024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0B093-57F9-3505-EED0-FA58C3EA8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7C913-C4B3-F919-54EE-DB37A46EC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DE00E-DA7B-E541-AD0B-BB301F749F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96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54F4-43BA-62D1-CBCA-DC00BEB4F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CD9D7-75A6-8471-4444-6D588D6B7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14" y="3602038"/>
            <a:ext cx="11811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NL" sz="1800"/>
              <a:t>Fedor </a:t>
            </a:r>
            <a:r>
              <a:rPr lang="en-NL" sz="1800" err="1"/>
              <a:t>Chursin</a:t>
            </a:r>
            <a:r>
              <a:rPr lang="en-NL" sz="1800"/>
              <a:t>, Borislav Nachev, Wesley van </a:t>
            </a:r>
            <a:r>
              <a:rPr lang="en-NL" sz="1800" err="1"/>
              <a:t>Gaalen</a:t>
            </a:r>
            <a:r>
              <a:rPr lang="en-NL" sz="1800"/>
              <a:t>, Francisco R. Mansilha,  Vlad Bogdan Narcis Matache</a:t>
            </a:r>
          </a:p>
          <a:p>
            <a:r>
              <a:rPr lang="en-NL" sz="1800"/>
              <a:t> Dr. Alican Noyan, Dean van Aswegen, Jason Harty</a:t>
            </a:r>
            <a:endParaRPr lang="en-NL" sz="1800">
              <a:ea typeface="Calibri"/>
              <a:cs typeface="Calibri"/>
            </a:endParaRPr>
          </a:p>
          <a:p>
            <a:r>
              <a:rPr lang="en-NL" sz="1800"/>
              <a:t>Dr. Vinicius M. Lube, Dr. Valerian Meline, Dr. Marciel P. Mendes</a:t>
            </a:r>
          </a:p>
          <a:p>
            <a:endParaRPr lang="en-NL" sz="1800"/>
          </a:p>
        </p:txBody>
      </p:sp>
    </p:spTree>
    <p:extLst>
      <p:ext uri="{BB962C8B-B14F-4D97-AF65-F5344CB8AC3E}">
        <p14:creationId xmlns:p14="http://schemas.microsoft.com/office/powerpoint/2010/main" val="5226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t growing on a window&#10;&#10;Description automatically generated">
            <a:extLst>
              <a:ext uri="{FF2B5EF4-FFF2-40B4-BE49-F238E27FC236}">
                <a16:creationId xmlns:a16="http://schemas.microsoft.com/office/drawing/2014/main" id="{1223ED81-E6C9-94E0-6766-C9B59964D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95" b="-194"/>
          <a:stretch/>
        </p:blipFill>
        <p:spPr>
          <a:xfrm>
            <a:off x="1309718" y="-15974"/>
            <a:ext cx="9736211" cy="6915360"/>
          </a:xfrm>
          <a:prstGeom prst="rect">
            <a:avLst/>
          </a:prstGeom>
        </p:spPr>
      </p:pic>
      <p:pic>
        <p:nvPicPr>
          <p:cNvPr id="9" name="Picture 8" descr="A plant sprouts drawn on a glass&#10;&#10;Description automatically generated">
            <a:extLst>
              <a:ext uri="{FF2B5EF4-FFF2-40B4-BE49-F238E27FC236}">
                <a16:creationId xmlns:a16="http://schemas.microsoft.com/office/drawing/2014/main" id="{362D91F4-28EC-B581-AD73-08363669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0133" t="9485" r="17978" b="6909"/>
          <a:stretch/>
        </p:blipFill>
        <p:spPr>
          <a:xfrm>
            <a:off x="3122629" y="556902"/>
            <a:ext cx="6205121" cy="59381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68146F-890B-4087-F6AE-883D82EE8FDD}"/>
              </a:ext>
            </a:extLst>
          </p:cNvPr>
          <p:cNvSpPr/>
          <p:nvPr/>
        </p:nvSpPr>
        <p:spPr>
          <a:xfrm>
            <a:off x="10484296" y="-85703"/>
            <a:ext cx="952500" cy="7092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thin branches&#10;&#10;Description automatically generated">
            <a:extLst>
              <a:ext uri="{FF2B5EF4-FFF2-40B4-BE49-F238E27FC236}">
                <a16:creationId xmlns:a16="http://schemas.microsoft.com/office/drawing/2014/main" id="{0CAC7084-E0BD-FA29-D6CA-77FDC619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60" y="-3142"/>
            <a:ext cx="9741423" cy="68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CC8811-4204-77BB-5250-061EDECAB2D8}"/>
              </a:ext>
            </a:extLst>
          </p:cNvPr>
          <p:cNvSpPr/>
          <p:nvPr/>
        </p:nvSpPr>
        <p:spPr>
          <a:xfrm flipH="1">
            <a:off x="3494276" y="-411830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B153C-6921-0DEE-E6B7-67B560AC2A3E}"/>
              </a:ext>
            </a:extLst>
          </p:cNvPr>
          <p:cNvSpPr/>
          <p:nvPr/>
        </p:nvSpPr>
        <p:spPr>
          <a:xfrm flipH="1">
            <a:off x="4641204" y="-356839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1626E-1661-B988-C3B7-4AD844303DEB}"/>
              </a:ext>
            </a:extLst>
          </p:cNvPr>
          <p:cNvSpPr/>
          <p:nvPr/>
        </p:nvSpPr>
        <p:spPr>
          <a:xfrm flipH="1">
            <a:off x="5788132" y="-325415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E2F27E-0092-B058-BBD7-2FE0E88A50D8}"/>
              </a:ext>
            </a:extLst>
          </p:cNvPr>
          <p:cNvSpPr/>
          <p:nvPr/>
        </p:nvSpPr>
        <p:spPr>
          <a:xfrm flipH="1">
            <a:off x="6942915" y="-364692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6050F-A46D-43E1-5503-18CB242348EB}"/>
              </a:ext>
            </a:extLst>
          </p:cNvPr>
          <p:cNvSpPr/>
          <p:nvPr/>
        </p:nvSpPr>
        <p:spPr>
          <a:xfrm flipH="1">
            <a:off x="8089843" y="-301846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FB7E8-891B-FC5C-2200-D73365984D5B}"/>
              </a:ext>
            </a:extLst>
          </p:cNvPr>
          <p:cNvSpPr/>
          <p:nvPr/>
        </p:nvSpPr>
        <p:spPr>
          <a:xfrm flipH="1">
            <a:off x="9244626" y="-239000"/>
            <a:ext cx="23317" cy="76042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89CF0-72FC-1F55-DA2C-CF9C19F4F440}"/>
              </a:ext>
            </a:extLst>
          </p:cNvPr>
          <p:cNvSpPr txBox="1"/>
          <p:nvPr/>
        </p:nvSpPr>
        <p:spPr>
          <a:xfrm>
            <a:off x="3522387" y="78827"/>
            <a:ext cx="112031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Plant 1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D86DB-34E2-FD57-A5C0-31CB115E4CBC}"/>
              </a:ext>
            </a:extLst>
          </p:cNvPr>
          <p:cNvSpPr txBox="1"/>
          <p:nvPr/>
        </p:nvSpPr>
        <p:spPr>
          <a:xfrm>
            <a:off x="4661459" y="78827"/>
            <a:ext cx="112031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Plant 2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2E0B5E-C1C1-AB30-EED8-7FC62209EBA5}"/>
              </a:ext>
            </a:extLst>
          </p:cNvPr>
          <p:cNvSpPr txBox="1"/>
          <p:nvPr/>
        </p:nvSpPr>
        <p:spPr>
          <a:xfrm>
            <a:off x="5816242" y="78827"/>
            <a:ext cx="112031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Plant 3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92CDB-DD36-4B41-9068-6645FA722346}"/>
              </a:ext>
            </a:extLst>
          </p:cNvPr>
          <p:cNvSpPr txBox="1"/>
          <p:nvPr/>
        </p:nvSpPr>
        <p:spPr>
          <a:xfrm>
            <a:off x="6978881" y="78827"/>
            <a:ext cx="112031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Plant 4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F51D1-46E0-DBAF-65C3-66EE1B4941C3}"/>
              </a:ext>
            </a:extLst>
          </p:cNvPr>
          <p:cNvSpPr txBox="1"/>
          <p:nvPr/>
        </p:nvSpPr>
        <p:spPr>
          <a:xfrm>
            <a:off x="8117953" y="78827"/>
            <a:ext cx="112031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Plant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FF7A-CDB9-4A3C-2403-EC9A1D93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41A5-CAB0-D550-DD0D-46A3020D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Primary root</a:t>
            </a:r>
          </a:p>
          <a:p>
            <a:r>
              <a:rPr lang="en-NL"/>
              <a:t>Lateral root</a:t>
            </a:r>
          </a:p>
          <a:p>
            <a:r>
              <a:rPr lang="en-NL"/>
              <a:t>Landmarks</a:t>
            </a:r>
          </a:p>
          <a:p>
            <a:r>
              <a:rPr lang="en-NL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08946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descr="Afbeelding met Zwart-witfotografie, zwart-wit, zwart&#10;&#10;Automatisch gegenereerde beschrijving">
            <a:extLst>
              <a:ext uri="{FF2B5EF4-FFF2-40B4-BE49-F238E27FC236}">
                <a16:creationId xmlns:a16="http://schemas.microsoft.com/office/drawing/2014/main" id="{6CA69F87-C5A7-24FD-60DD-77C964F6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3" y="0"/>
            <a:ext cx="236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Zwart-witfotografie, zwart-wit, zwart&#10;&#10;Automatisch gegenereerde beschrijving">
            <a:extLst>
              <a:ext uri="{FF2B5EF4-FFF2-40B4-BE49-F238E27FC236}">
                <a16:creationId xmlns:a16="http://schemas.microsoft.com/office/drawing/2014/main" id="{99C1B447-7640-3675-4A2D-E30A25E4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3" y="0"/>
            <a:ext cx="236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Zwart-witfotografie, zwart-wit, zwart&#10;&#10;Automatisch gegenereerde beschrijving">
            <a:extLst>
              <a:ext uri="{FF2B5EF4-FFF2-40B4-BE49-F238E27FC236}">
                <a16:creationId xmlns:a16="http://schemas.microsoft.com/office/drawing/2014/main" id="{8FAE939D-F8E6-FA0B-4F19-B0CD90F0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23" y="0"/>
            <a:ext cx="236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Zwart-witfotografie, zwart-wit, zwart&#10;&#10;Automatisch gegenereerde beschrijving">
            <a:extLst>
              <a:ext uri="{FF2B5EF4-FFF2-40B4-BE49-F238E27FC236}">
                <a16:creationId xmlns:a16="http://schemas.microsoft.com/office/drawing/2014/main" id="{9FDA7888-E341-4E90-4087-262D5C16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3" y="0"/>
            <a:ext cx="236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6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7B90D-E4AF-FED5-C2E8-1F67B10A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Lateral root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AE3FFC-EDA1-083B-27F6-4BC1F7F0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31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Zwart-witfotografie, zwart-wit, zwart&#10;&#10;Automatisch gegenereerde beschrijving">
            <a:extLst>
              <a:ext uri="{FF2B5EF4-FFF2-40B4-BE49-F238E27FC236}">
                <a16:creationId xmlns:a16="http://schemas.microsoft.com/office/drawing/2014/main" id="{9F932D7D-597D-6D3C-D390-0E3C0AE5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3" y="0"/>
            <a:ext cx="236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23E03-6E92-62C8-5596-C61EEEBE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Mean Absolute Percentage Error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4E219F-5A6F-EB23-7AF5-B5F87473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469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F83D35-A064-B68F-836F-8CAF8E3E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7330"/>
            <a:ext cx="1798864" cy="1199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4D478B-95B4-9D2B-68F9-17163743365E}"/>
              </a:ext>
            </a:extLst>
          </p:cNvPr>
          <p:cNvSpPr txBox="1"/>
          <p:nvPr/>
        </p:nvSpPr>
        <p:spPr>
          <a:xfrm>
            <a:off x="218417" y="2018235"/>
            <a:ext cx="365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Applied Data Science and AI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03E27-256B-B355-C960-6731794DFBD8}"/>
              </a:ext>
            </a:extLst>
          </p:cNvPr>
          <p:cNvSpPr txBox="1"/>
          <p:nvPr/>
        </p:nvSpPr>
        <p:spPr>
          <a:xfrm>
            <a:off x="185743" y="2765856"/>
            <a:ext cx="541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Since 2021, currently 200 students, will be 400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6C771-E729-C48E-BF6C-7F78C87B9868}"/>
              </a:ext>
            </a:extLst>
          </p:cNvPr>
          <p:cNvSpPr txBox="1"/>
          <p:nvPr/>
        </p:nvSpPr>
        <p:spPr>
          <a:xfrm>
            <a:off x="218417" y="3512515"/>
            <a:ext cx="472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Project based education with 4 projects per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52EA2-D237-1AEE-855D-F2875EAA06F3}"/>
              </a:ext>
            </a:extLst>
          </p:cNvPr>
          <p:cNvSpPr txBox="1"/>
          <p:nvPr/>
        </p:nvSpPr>
        <p:spPr>
          <a:xfrm>
            <a:off x="247650" y="4260136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Each project is with a real client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852FA8-6376-0C2D-BA80-78FE7899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1" y="4898390"/>
            <a:ext cx="952500" cy="105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2EA99E-E964-47B7-AFFB-FD366A34A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394" y="4898390"/>
            <a:ext cx="1803400" cy="111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2A4BF2-0A76-4B08-7002-87DE4C270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847" y="462946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A49534-8F6B-97F6-B21F-27D7AF96B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888" y="1183283"/>
            <a:ext cx="2554719" cy="41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57D22-74EB-1B89-CDEE-D677A81A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182" y="463447"/>
            <a:ext cx="10515600" cy="1325563"/>
          </a:xfrm>
        </p:spPr>
        <p:txBody>
          <a:bodyPr/>
          <a:lstStyle/>
          <a:p>
            <a:r>
              <a:rPr lang="en-GB"/>
              <a:t>Kaggle   Challenge</a:t>
            </a:r>
            <a:endParaRPr lang="LID4096"/>
          </a:p>
        </p:txBody>
      </p:sp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7AD317CE-31E5-F62B-1B67-AB784B56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13" y="352115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1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DF49D19-BD23-830B-97E1-74AA52D1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" y="4713232"/>
            <a:ext cx="12164272" cy="12384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A471739-A938-A16D-7ABC-76FF3D8C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806"/>
            <a:ext cx="1219200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6F74B18-8894-78AF-4135-81059E7C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26" y="0"/>
            <a:ext cx="8196147" cy="6858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2D4ECD6-C3E5-25A2-82F3-3A7EECAC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73" y="0"/>
            <a:ext cx="701675" cy="2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686D2B-CC85-C617-6590-5A3EEF8C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1" y="55748"/>
            <a:ext cx="701675" cy="27100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7577D4C-02D7-E744-607F-10898D08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93" y="0"/>
            <a:ext cx="8209013" cy="6858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52DBDFA9-D058-A05B-D507-A7A48BA4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0" y="0"/>
            <a:ext cx="701675" cy="2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1855-B0A9-44A0-4FED-5B69224E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E2DB-CAED-9E64-6F23-EA1F68422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Show simulation result, do not go into the details of PID/RL</a:t>
            </a:r>
          </a:p>
          <a:p>
            <a:r>
              <a:rPr lang="en-NL"/>
              <a:t>Verbally mention PID and RL. You can prepare detailed slides, put them into appendix, and in case anyone asks about the details show them. This is the general principle.</a:t>
            </a:r>
          </a:p>
        </p:txBody>
      </p:sp>
    </p:spTree>
    <p:extLst>
      <p:ext uri="{BB962C8B-B14F-4D97-AF65-F5344CB8AC3E}">
        <p14:creationId xmlns:p14="http://schemas.microsoft.com/office/powerpoint/2010/main" val="204179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657497-6FAD-7F71-857D-B1255141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447" y="2201775"/>
            <a:ext cx="3334088" cy="301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894E674-2715-41A8-791F-DE118F48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2" y="0"/>
            <a:ext cx="9147048" cy="686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518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opname, kunst&#10;&#10;Automatisch gegenereerde beschrijving">
            <a:extLst>
              <a:ext uri="{FF2B5EF4-FFF2-40B4-BE49-F238E27FC236}">
                <a16:creationId xmlns:a16="http://schemas.microsoft.com/office/drawing/2014/main" id="{E2F26D0C-0537-C89E-F6BF-673BCC8C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0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8B2B-412D-11E7-22BC-3DD66499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E055-9712-7DBB-5231-77CB04AC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Individual Project (Francisco + Vlad)</a:t>
            </a:r>
          </a:p>
          <a:p>
            <a:r>
              <a:rPr lang="en-US">
                <a:ea typeface="+mn-lt"/>
                <a:cs typeface="+mn-lt"/>
              </a:rPr>
              <a:t>Small plants (not addressed, but the model is better)</a:t>
            </a:r>
          </a:p>
          <a:p>
            <a:r>
              <a:rPr lang="en-US">
                <a:ea typeface="+mn-lt"/>
                <a:cs typeface="+mn-lt"/>
              </a:rPr>
              <a:t>Student labels (new data labelled by biologists + student data + new model) (Francisco + Vlad)</a:t>
            </a:r>
          </a:p>
          <a:p>
            <a:r>
              <a:rPr lang="en-US">
                <a:ea typeface="+mn-lt"/>
                <a:cs typeface="+mn-lt"/>
              </a:rPr>
              <a:t>Occlusions (WIP Francisco, Borislav, Vlad)</a:t>
            </a:r>
            <a:endParaRPr lang="en-US"/>
          </a:p>
          <a:p>
            <a:r>
              <a:rPr lang="en-NL"/>
              <a:t>Fixed number of plants (not a problem, but template is needed)</a:t>
            </a:r>
            <a:endParaRPr lang="en-US">
              <a:ea typeface="Calibri"/>
              <a:cs typeface="Calibri"/>
            </a:endParaRPr>
          </a:p>
          <a:p>
            <a:r>
              <a:rPr lang="en-NL"/>
              <a:t>Overlapping (Fedya + Wesley)</a:t>
            </a:r>
            <a:endParaRPr lang="en-US">
              <a:ea typeface="Calibri"/>
              <a:cs typeface="Calibri"/>
            </a:endParaRPr>
          </a:p>
          <a:p>
            <a:r>
              <a:rPr lang="en-NL"/>
              <a:t>No timeseries (pretend that we have it)</a:t>
            </a:r>
            <a:endParaRPr lang="en-NL">
              <a:ea typeface="Calibri"/>
              <a:cs typeface="Calibri"/>
            </a:endParaRPr>
          </a:p>
          <a:p>
            <a:r>
              <a:rPr lang="en-NL"/>
              <a:t>Simulation (discuss with Dean) (give coordinates move the robot)</a:t>
            </a:r>
            <a:endParaRPr lang="en-NL">
              <a:ea typeface="Calibri"/>
              <a:cs typeface="Calibri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4793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8D7A-985E-FD1F-4244-5C94B22E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D637-6631-216A-54C0-5670CA3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Discuss how you are addressing each limitation from Part 1</a:t>
            </a:r>
          </a:p>
          <a:p>
            <a:r>
              <a:rPr lang="en-NL"/>
              <a:t>1-3 slides per limitation</a:t>
            </a:r>
          </a:p>
        </p:txBody>
      </p:sp>
    </p:spTree>
    <p:extLst>
      <p:ext uri="{BB962C8B-B14F-4D97-AF65-F5344CB8AC3E}">
        <p14:creationId xmlns:p14="http://schemas.microsoft.com/office/powerpoint/2010/main" val="366748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8D7A-985E-FD1F-4244-5C94B22E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New Data labelled by biologists  -&gt;  better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D637-6631-216A-54C0-5670CA3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Kaggle best performing solution</a:t>
            </a:r>
          </a:p>
          <a:p>
            <a:r>
              <a:rPr lang="en-US">
                <a:ea typeface="Calibri"/>
                <a:cs typeface="Calibri"/>
              </a:rPr>
              <a:t>Small plants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3B098-A650-B3FD-8090-4C4CA5BF0ECF}"/>
              </a:ext>
            </a:extLst>
          </p:cNvPr>
          <p:cNvSpPr txBox="1"/>
          <p:nvPr/>
        </p:nvSpPr>
        <p:spPr>
          <a:xfrm>
            <a:off x="2101928" y="61082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931EE-CC7B-4329-FC32-4DA4A4AC23D9}"/>
              </a:ext>
            </a:extLst>
          </p:cNvPr>
          <p:cNvSpPr txBox="1"/>
          <p:nvPr/>
        </p:nvSpPr>
        <p:spPr>
          <a:xfrm>
            <a:off x="9284969" y="62109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Part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5274F-1EF4-DB0F-2BCE-A3AF636AFAE5}"/>
              </a:ext>
            </a:extLst>
          </p:cNvPr>
          <p:cNvSpPr txBox="1"/>
          <p:nvPr/>
        </p:nvSpPr>
        <p:spPr>
          <a:xfrm>
            <a:off x="1470120" y="1737360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Y2B</a:t>
            </a:r>
          </a:p>
          <a:p>
            <a:r>
              <a:rPr lang="en-NL"/>
              <a:t>all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9E245-8543-0012-F627-1984E8306976}"/>
              </a:ext>
            </a:extLst>
          </p:cNvPr>
          <p:cNvSpPr txBox="1"/>
          <p:nvPr/>
        </p:nvSpPr>
        <p:spPr>
          <a:xfrm>
            <a:off x="8817245" y="1737360"/>
            <a:ext cx="167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Y2B extension</a:t>
            </a:r>
          </a:p>
          <a:p>
            <a:r>
              <a:rPr lang="en-NL"/>
              <a:t>5 best students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72037-6F80-8B80-15DA-95445691EFE1}"/>
              </a:ext>
            </a:extLst>
          </p:cNvPr>
          <p:cNvSpPr txBox="1"/>
          <p:nvPr/>
        </p:nvSpPr>
        <p:spPr>
          <a:xfrm>
            <a:off x="3990482" y="67100"/>
            <a:ext cx="341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</a:t>
            </a:r>
            <a:r>
              <a:rPr lang="en-NL"/>
              <a:t>ou can think of this as the outline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2B27A7-36EE-DC0E-D658-4608BDEAC328}"/>
              </a:ext>
            </a:extLst>
          </p:cNvPr>
          <p:cNvCxnSpPr>
            <a:cxnSpLocks/>
          </p:cNvCxnSpPr>
          <p:nvPr/>
        </p:nvCxnSpPr>
        <p:spPr>
          <a:xfrm>
            <a:off x="5696269" y="621098"/>
            <a:ext cx="1" cy="623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61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8D7A-985E-FD1F-4244-5C94B22E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Final Pipeline (combination of best features from all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D637-6631-216A-54C0-5670CA3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Appendix (for more details)</a:t>
            </a:r>
          </a:p>
          <a:p>
            <a:r>
              <a:rPr lang="en-US">
                <a:ea typeface="Calibri"/>
                <a:cs typeface="Calibri"/>
              </a:rPr>
              <a:t>NPEC desired formatting</a:t>
            </a:r>
          </a:p>
        </p:txBody>
      </p:sp>
    </p:spTree>
    <p:extLst>
      <p:ext uri="{BB962C8B-B14F-4D97-AF65-F5344CB8AC3E}">
        <p14:creationId xmlns:p14="http://schemas.microsoft.com/office/powerpoint/2010/main" val="2280492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FB62F605-0D29-07F8-F642-DD2626C78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22F3F7-C4F6-C120-9D45-79509746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1417531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8D7A-985E-FD1F-4244-5C94B22E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62001"/>
            <a:ext cx="9589765" cy="1699942"/>
          </a:xfrm>
        </p:spPr>
        <p:txBody>
          <a:bodyPr>
            <a:normAutofit/>
          </a:bodyPr>
          <a:lstStyle/>
          <a:p>
            <a:r>
              <a:rPr lang="en-NL" sz="4000"/>
              <a:t>Occlusions</a:t>
            </a:r>
            <a:endParaRPr lang="en-US" sz="400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A18D637-6631-216A-54C0-5670CA34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70243"/>
            <a:ext cx="9590349" cy="37698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Show an example of occlusions (and not solved novelty!)</a:t>
            </a:r>
          </a:p>
          <a:p>
            <a:r>
              <a:rPr lang="en-US" sz="2000">
                <a:ea typeface="Calibri"/>
                <a:cs typeface="Calibri"/>
              </a:rPr>
              <a:t>Approach (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Use real and simulated data to train a model to fix occlusions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Traditional computer vision approach</a:t>
            </a:r>
          </a:p>
          <a:p>
            <a:pPr marL="457200" lvl="1" indent="0">
              <a:buNone/>
            </a:pPr>
            <a:r>
              <a:rPr lang="en-US" sz="2000"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65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8D7A-985E-FD1F-4244-5C94B22E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L" sz="4000"/>
              <a:t>Overlapping roots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D637-6631-216A-54C0-5670CA34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987444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We are not limited by the number of 5 plants, but by the template provided ( </a:t>
            </a:r>
            <a:r>
              <a:rPr lang="en-US" sz="2000" err="1">
                <a:ea typeface="Calibri"/>
                <a:cs typeface="Calibri"/>
              </a:rPr>
              <a:t>fedya</a:t>
            </a:r>
            <a:r>
              <a:rPr lang="en-US" sz="2000">
                <a:ea typeface="Calibri"/>
                <a:cs typeface="Calibri"/>
              </a:rPr>
              <a:t> )</a:t>
            </a:r>
          </a:p>
          <a:p>
            <a:r>
              <a:rPr lang="en-US" sz="2000">
                <a:ea typeface="Calibri"/>
                <a:cs typeface="Calibri"/>
              </a:rPr>
              <a:t>Show an example and how it was segmented before + </a:t>
            </a:r>
          </a:p>
          <a:p>
            <a:r>
              <a:rPr lang="en-US" sz="2000">
                <a:ea typeface="Calibri"/>
                <a:cs typeface="Calibri"/>
              </a:rPr>
              <a:t>Show how it works now </a:t>
            </a:r>
          </a:p>
          <a:p>
            <a:r>
              <a:rPr lang="en-US" sz="2000">
                <a:ea typeface="Calibri"/>
                <a:cs typeface="Calibri"/>
              </a:rPr>
              <a:t>Explain the approach ( subject to decide ) (prim root – lowest point, secondary root – Wesley's approach)</a:t>
            </a:r>
          </a:p>
        </p:txBody>
      </p:sp>
    </p:spTree>
    <p:extLst>
      <p:ext uri="{BB962C8B-B14F-4D97-AF65-F5344CB8AC3E}">
        <p14:creationId xmlns:p14="http://schemas.microsoft.com/office/powerpoint/2010/main" val="2046919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CEE5-1E13-A633-B510-6C4857CB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Overlapping roots</a:t>
            </a:r>
            <a:br>
              <a:rPr lang="en-US">
                <a:ea typeface="Calibri Light"/>
                <a:cs typeface="Calibri Light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D7F2-12F0-85E7-8CE1-E2592EBF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35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martphone, zwart-wit&#10;&#10;Automatisch gegenereerde beschrijving">
            <a:extLst>
              <a:ext uri="{FF2B5EF4-FFF2-40B4-BE49-F238E27FC236}">
                <a16:creationId xmlns:a16="http://schemas.microsoft.com/office/drawing/2014/main" id="{15845484-8CDC-68D6-678D-6EA1D865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0"/>
            <a:ext cx="6483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13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smartphone, zwart-wit&#10;&#10;Automatisch gegenereerde beschrijving">
            <a:extLst>
              <a:ext uri="{FF2B5EF4-FFF2-40B4-BE49-F238E27FC236}">
                <a16:creationId xmlns:a16="http://schemas.microsoft.com/office/drawing/2014/main" id="{A27AD3CD-B28E-90FE-1AE3-71BAC5E7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Afbeelding 8" descr="Afbeelding met tekst, Rechthoek, muur&#10;&#10;Automatisch gegenereerde beschrijving">
            <a:extLst>
              <a:ext uri="{FF2B5EF4-FFF2-40B4-BE49-F238E27FC236}">
                <a16:creationId xmlns:a16="http://schemas.microsoft.com/office/drawing/2014/main" id="{BAEB8A9A-AAF4-4789-7C0C-0E03F4CB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tekening, schets, Kinderkunst, whiteboard&#10;&#10;Automatisch gegenereerde beschrijving">
            <a:extLst>
              <a:ext uri="{FF2B5EF4-FFF2-40B4-BE49-F238E27FC236}">
                <a16:creationId xmlns:a16="http://schemas.microsoft.com/office/drawing/2014/main" id="{61A2C22D-C107-339E-8C71-3568F932E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22302" cy="6858000"/>
          </a:xfrm>
          <a:prstGeom prst="rect">
            <a:avLst/>
          </a:prstGeom>
        </p:spPr>
      </p:pic>
      <p:pic>
        <p:nvPicPr>
          <p:cNvPr id="13" name="Afbeelding 12" descr="Afbeelding met tekening, schets, Kinderkunst, whiteboard&#10;&#10;Automatisch gegenereerde beschrijving">
            <a:extLst>
              <a:ext uri="{FF2B5EF4-FFF2-40B4-BE49-F238E27FC236}">
                <a16:creationId xmlns:a16="http://schemas.microsoft.com/office/drawing/2014/main" id="{B675ECE6-4350-2F9D-CA53-D693BE40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02" y="0"/>
            <a:ext cx="6369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EC7E-3D79-3DB8-50AA-6469C38C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2B9A-CB81-1245-BAB3-040DCB917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L"/>
              <a:t>Paper</a:t>
            </a:r>
          </a:p>
          <a:p>
            <a:r>
              <a:rPr lang="en-NL"/>
              <a:t>Deployment (Y2D) (appendix for the details)</a:t>
            </a:r>
            <a:endParaRPr lang="en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53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EE5ED-E2C1-D932-A5F0-33541650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43" y="-919"/>
            <a:ext cx="9590314" cy="6858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B06BD-4793-54E1-99B8-19C821A75781}"/>
              </a:ext>
            </a:extLst>
          </p:cNvPr>
          <p:cNvSpPr txBox="1"/>
          <p:nvPr/>
        </p:nvSpPr>
        <p:spPr>
          <a:xfrm>
            <a:off x="1300843" y="-919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>
                <a:solidFill>
                  <a:schemeClr val="bg1"/>
                </a:solidFill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32652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18BCE60-EB58-4019-B93A-1094BA89F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39C5D7-3A83-4B28-BA16-9364DA5F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5385538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E4BDC5-1DF0-B758-02E4-0AA24AB72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8087"/>
            <a:ext cx="6103704" cy="5125412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E14AF-FCC9-8CF1-15DC-0AE40CB8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77240"/>
            <a:ext cx="4502683" cy="3792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The dataset + labeling</a:t>
            </a:r>
          </a:p>
        </p:txBody>
      </p:sp>
      <p:sp>
        <p:nvSpPr>
          <p:cNvPr id="15" name="tint">
            <a:extLst>
              <a:ext uri="{FF2B5EF4-FFF2-40B4-BE49-F238E27FC236}">
                <a16:creationId xmlns:a16="http://schemas.microsoft.com/office/drawing/2014/main" id="{49109861-B852-BC17-33D7-416D00A3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92294" y="0"/>
            <a:ext cx="69665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9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681E-E171-852B-0823-AAF016DD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Segmentation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DDAE1D-0C3D-A574-8D77-98EEBA12441C}"/>
              </a:ext>
            </a:extLst>
          </p:cNvPr>
          <p:cNvSpPr/>
          <p:nvPr/>
        </p:nvSpPr>
        <p:spPr>
          <a:xfrm>
            <a:off x="4693831" y="2721428"/>
            <a:ext cx="2699657" cy="1534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/>
              <a:t>U-Net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628BC-AA38-34EC-13FE-66D728EF4DDB}"/>
              </a:ext>
            </a:extLst>
          </p:cNvPr>
          <p:cNvSpPr txBox="1"/>
          <p:nvPr/>
        </p:nvSpPr>
        <p:spPr>
          <a:xfrm>
            <a:off x="8969829" y="3304205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Segmented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CDD7E-9401-740F-9D10-B060EF937D29}"/>
              </a:ext>
            </a:extLst>
          </p:cNvPr>
          <p:cNvSpPr txBox="1"/>
          <p:nvPr/>
        </p:nvSpPr>
        <p:spPr>
          <a:xfrm>
            <a:off x="4510904" y="6199743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Describe and report F1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59706-9557-795C-C838-2A3CE2BB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4" y="2252410"/>
            <a:ext cx="3471183" cy="24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8B6-8276-61B2-507F-53011209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2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plants on a window&#10;&#10;Description automatically generated">
            <a:extLst>
              <a:ext uri="{FF2B5EF4-FFF2-40B4-BE49-F238E27FC236}">
                <a16:creationId xmlns:a16="http://schemas.microsoft.com/office/drawing/2014/main" id="{2D15B958-322A-5310-53BB-419832D7A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95" y="635345"/>
            <a:ext cx="4125835" cy="2952161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D0D6DB5-AB74-10C5-A3FE-1D8F246BAC05}"/>
              </a:ext>
            </a:extLst>
          </p:cNvPr>
          <p:cNvGrpSpPr/>
          <p:nvPr/>
        </p:nvGrpSpPr>
        <p:grpSpPr>
          <a:xfrm>
            <a:off x="4860742" y="2454475"/>
            <a:ext cx="2470887" cy="1582405"/>
            <a:chOff x="4860742" y="2454474"/>
            <a:chExt cx="2470887" cy="1582405"/>
          </a:xfrm>
        </p:grpSpPr>
        <p:pic>
          <p:nvPicPr>
            <p:cNvPr id="16" name="Picture 15" descr="A diagram of a graph&#10;&#10;Description automatically generated">
              <a:extLst>
                <a:ext uri="{FF2B5EF4-FFF2-40B4-BE49-F238E27FC236}">
                  <a16:creationId xmlns:a16="http://schemas.microsoft.com/office/drawing/2014/main" id="{34373200-CB2A-27BA-0802-719E9A9FF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8571" b="446"/>
            <a:stretch/>
          </p:blipFill>
          <p:spPr>
            <a:xfrm>
              <a:off x="4860742" y="2454474"/>
              <a:ext cx="2466681" cy="158240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3602DA-CE67-BF8F-71B0-579F7DB585B6}"/>
                </a:ext>
              </a:extLst>
            </p:cNvPr>
            <p:cNvSpPr txBox="1"/>
            <p:nvPr/>
          </p:nvSpPr>
          <p:spPr>
            <a:xfrm>
              <a:off x="4866317" y="2454498"/>
              <a:ext cx="246531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 panose="020F0502020204030204"/>
                  <a:cs typeface="Calibri" panose="020F0502020204030204"/>
                </a:rPr>
                <a:t>U-Net Model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B64800F5-3D52-0BA0-18CD-2A3D649BF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34" y="3685094"/>
            <a:ext cx="4117981" cy="2952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756C74-5E78-CD22-258A-61AD5DA4C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103" y="1535447"/>
            <a:ext cx="4618777" cy="3458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9D32D-1A41-69FD-CE94-71BB81A7CD06}"/>
              </a:ext>
            </a:extLst>
          </p:cNvPr>
          <p:cNvSpPr txBox="1"/>
          <p:nvPr/>
        </p:nvSpPr>
        <p:spPr>
          <a:xfrm>
            <a:off x="735821" y="113203"/>
            <a:ext cx="3158371" cy="46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9CB42-5159-4844-9D1A-3CD0C75B7136}"/>
              </a:ext>
            </a:extLst>
          </p:cNvPr>
          <p:cNvSpPr txBox="1"/>
          <p:nvPr/>
        </p:nvSpPr>
        <p:spPr>
          <a:xfrm>
            <a:off x="487680" y="196427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19679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 descr="A close-up of plants on a window&#10;&#10;Description automatically generated">
            <a:extLst>
              <a:ext uri="{FF2B5EF4-FFF2-40B4-BE49-F238E27FC236}">
                <a16:creationId xmlns:a16="http://schemas.microsoft.com/office/drawing/2014/main" id="{B236C731-F9EC-7A75-A1AB-06B204D57F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9148" y="565759"/>
            <a:ext cx="4086557" cy="2928594"/>
          </a:xfrm>
          <a:prstGeom prst="rect">
            <a:avLst/>
          </a:prstGeom>
        </p:spPr>
      </p:pic>
      <p:pic>
        <p:nvPicPr>
          <p:cNvPr id="12" name="Picture 11" descr="A group of thin branches&#10;&#10;Description automatically generated">
            <a:extLst>
              <a:ext uri="{FF2B5EF4-FFF2-40B4-BE49-F238E27FC236}">
                <a16:creationId xmlns:a16="http://schemas.microsoft.com/office/drawing/2014/main" id="{29C2BAB7-3985-CE72-B92F-DB6155AE6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-232" r="2985" b="-128"/>
          <a:stretch/>
        </p:blipFill>
        <p:spPr>
          <a:xfrm>
            <a:off x="7783354" y="567425"/>
            <a:ext cx="4086420" cy="2925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978A2-7B7D-CBCF-F3CA-DEE4838BB928}"/>
              </a:ext>
            </a:extLst>
          </p:cNvPr>
          <p:cNvSpPr txBox="1"/>
          <p:nvPr/>
        </p:nvSpPr>
        <p:spPr>
          <a:xfrm>
            <a:off x="487680" y="196427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Data</a:t>
            </a:r>
          </a:p>
        </p:txBody>
      </p:sp>
      <p:pic>
        <p:nvPicPr>
          <p:cNvPr id="5" name="Content Placeholder 7" descr="A close-up of plants on a window&#10;&#10;Description automatically generated">
            <a:extLst>
              <a:ext uri="{FF2B5EF4-FFF2-40B4-BE49-F238E27FC236}">
                <a16:creationId xmlns:a16="http://schemas.microsoft.com/office/drawing/2014/main" id="{9EA1E386-5753-E3D3-17FF-0B3EB9E7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95" y="635345"/>
            <a:ext cx="4125835" cy="29521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C27B939-8D5E-B1AB-86C5-ABE87F7466C3}"/>
              </a:ext>
            </a:extLst>
          </p:cNvPr>
          <p:cNvGrpSpPr/>
          <p:nvPr/>
        </p:nvGrpSpPr>
        <p:grpSpPr>
          <a:xfrm>
            <a:off x="4860742" y="2454475"/>
            <a:ext cx="2470887" cy="1582405"/>
            <a:chOff x="4860742" y="2454474"/>
            <a:chExt cx="2470887" cy="1582405"/>
          </a:xfrm>
        </p:grpSpPr>
        <p:pic>
          <p:nvPicPr>
            <p:cNvPr id="9" name="Picture 8" descr="A diagram of a graph&#10;&#10;Description automatically generated">
              <a:extLst>
                <a:ext uri="{FF2B5EF4-FFF2-40B4-BE49-F238E27FC236}">
                  <a16:creationId xmlns:a16="http://schemas.microsoft.com/office/drawing/2014/main" id="{CE4A4DE8-DAE7-A585-5615-ADC782D34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8571" b="446"/>
            <a:stretch/>
          </p:blipFill>
          <p:spPr>
            <a:xfrm>
              <a:off x="4860742" y="2454474"/>
              <a:ext cx="2466681" cy="15824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48EB61-8EEF-30D9-1745-1EA0B2DD0081}"/>
                </a:ext>
              </a:extLst>
            </p:cNvPr>
            <p:cNvSpPr txBox="1"/>
            <p:nvPr/>
          </p:nvSpPr>
          <p:spPr>
            <a:xfrm>
              <a:off x="4866317" y="2454498"/>
              <a:ext cx="246531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 panose="020F0502020204030204"/>
                  <a:cs typeface="Calibri" panose="020F0502020204030204"/>
                </a:rPr>
                <a:t>U-Net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5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E4BE1624ABC4BB970C2DD5BC15B8C" ma:contentTypeVersion="6" ma:contentTypeDescription="Create a new document." ma:contentTypeScope="" ma:versionID="c7a26ef0be85e375432689937e8f2478">
  <xsd:schema xmlns:xsd="http://www.w3.org/2001/XMLSchema" xmlns:xs="http://www.w3.org/2001/XMLSchema" xmlns:p="http://schemas.microsoft.com/office/2006/metadata/properties" xmlns:ns2="6753c3f3-4d06-44a2-8e0d-e45ae4418ff2" xmlns:ns3="15f30dc2-20ef-458c-b734-0ba088d3bc16" targetNamespace="http://schemas.microsoft.com/office/2006/metadata/properties" ma:root="true" ma:fieldsID="e6c2a96ae781988808c03850a7e1d00e" ns2:_="" ns3:_="">
    <xsd:import namespace="6753c3f3-4d06-44a2-8e0d-e45ae4418ff2"/>
    <xsd:import namespace="15f30dc2-20ef-458c-b734-0ba088d3bc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3c3f3-4d06-44a2-8e0d-e45ae4418f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0dc2-20ef-458c-b734-0ba088d3bc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44BCB6-F70F-441B-A2CC-B94A2BC120B6}">
  <ds:schemaRefs>
    <ds:schemaRef ds:uri="15f30dc2-20ef-458c-b734-0ba088d3bc16"/>
    <ds:schemaRef ds:uri="6753c3f3-4d06-44a2-8e0d-e45ae4418f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3DF34C-1091-4194-97A3-245392CBE8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859AC1-C36B-46DC-B5C2-3D81244C97E1}">
  <ds:schemaRefs>
    <ds:schemaRef ds:uri="15f30dc2-20ef-458c-b734-0ba088d3bc16"/>
    <ds:schemaRef ds:uri="6753c3f3-4d06-44a2-8e0d-e45ae4418f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Widescreen</PresentationFormat>
  <Paragraphs>94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Office Theme</vt:lpstr>
      <vt:lpstr>Title</vt:lpstr>
      <vt:lpstr>PowerPoint Presentation</vt:lpstr>
      <vt:lpstr>PowerPoint Presentation</vt:lpstr>
      <vt:lpstr>PowerPoint Presentation</vt:lpstr>
      <vt:lpstr>The dataset + labeling</vt:lpstr>
      <vt:lpstr>Segmentation model</vt:lpstr>
      <vt:lpstr>Project Flow</vt:lpstr>
      <vt:lpstr>PowerPoint Presentation</vt:lpstr>
      <vt:lpstr>PowerPoint Presentation</vt:lpstr>
      <vt:lpstr>PowerPoint Presentation</vt:lpstr>
      <vt:lpstr>PowerPoint Presentation</vt:lpstr>
      <vt:lpstr>Final step</vt:lpstr>
      <vt:lpstr>PowerPoint Presentation</vt:lpstr>
      <vt:lpstr>PowerPoint Presentation</vt:lpstr>
      <vt:lpstr>PowerPoint Presentation</vt:lpstr>
      <vt:lpstr>PowerPoint Presentation</vt:lpstr>
      <vt:lpstr>Lateral root</vt:lpstr>
      <vt:lpstr>PowerPoint Presentation</vt:lpstr>
      <vt:lpstr>Mean Absolute Percentage Error</vt:lpstr>
      <vt:lpstr>Kaggle   Challenge</vt:lpstr>
      <vt:lpstr>PowerPoint Presentation</vt:lpstr>
      <vt:lpstr>PowerPoint Presentation</vt:lpstr>
      <vt:lpstr>PowerPoint Presentation</vt:lpstr>
      <vt:lpstr>Robotics</vt:lpstr>
      <vt:lpstr>PowerPoint Presentation</vt:lpstr>
      <vt:lpstr>PowerPoint Presentation</vt:lpstr>
      <vt:lpstr>Limitations</vt:lpstr>
      <vt:lpstr>Part 2</vt:lpstr>
      <vt:lpstr>New Data labelled by biologists  -&gt;  better model</vt:lpstr>
      <vt:lpstr>Final Pipeline (combination of best features from all 5)</vt:lpstr>
      <vt:lpstr>Occlusions</vt:lpstr>
      <vt:lpstr>Overlapping roots</vt:lpstr>
      <vt:lpstr>Overlapping roots </vt:lpstr>
      <vt:lpstr>PowerPoint Presentation</vt:lpstr>
      <vt:lpstr>PowerPoint Presentation</vt:lpstr>
      <vt:lpstr>PowerPoint Presentation</vt:lpstr>
      <vt:lpstr>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alican.noyan@ipsumio.com</dc:creator>
  <cp:lastModifiedBy>vlad bogdan</cp:lastModifiedBy>
  <cp:revision>10</cp:revision>
  <dcterms:created xsi:type="dcterms:W3CDTF">2024-03-19T13:46:03Z</dcterms:created>
  <dcterms:modified xsi:type="dcterms:W3CDTF">2024-03-23T14:45:41Z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0x010100E0AE4BE1624ABC4BB970C2DD5BC15B8C</vt:lpwstr>
  </property>
</Properties>
</file>